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76" r:id="rId5"/>
    <p:sldId id="277" r:id="rId6"/>
    <p:sldId id="278" r:id="rId7"/>
    <p:sldId id="279" r:id="rId8"/>
    <p:sldId id="280" r:id="rId9"/>
    <p:sldId id="281" r:id="rId10"/>
    <p:sldId id="260" r:id="rId11"/>
    <p:sldId id="26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8" r:id="rId21"/>
    <p:sldId id="290" r:id="rId22"/>
    <p:sldId id="291" r:id="rId23"/>
    <p:sldId id="292" r:id="rId24"/>
    <p:sldId id="299" r:id="rId25"/>
    <p:sldId id="300" r:id="rId26"/>
    <p:sldId id="301" r:id="rId27"/>
    <p:sldId id="302" r:id="rId2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 showGuides="1">
      <p:cViewPr>
        <p:scale>
          <a:sx n="70" d="100"/>
          <a:sy n="70" d="100"/>
        </p:scale>
        <p:origin x="-139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4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85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51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31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08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8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0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3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52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6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B914D-FC42-4349-9298-F6548DEB1BD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01AB2-27EF-4DB5-B289-90B3DF705E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50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nrich.maths.org/47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Fractional Sequence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Source: </a:t>
            </a:r>
            <a:r>
              <a:rPr lang="en-GB" dirty="0" smtClean="0">
                <a:hlinkClick r:id="rId2"/>
              </a:rPr>
              <a:t>http://nrich.maths.org/475</a:t>
            </a:r>
            <a:endParaRPr lang="en-GB" dirty="0" smtClean="0"/>
          </a:p>
          <a:p>
            <a:r>
              <a:rPr lang="en-GB" dirty="0" smtClean="0"/>
              <a:t>Loopy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01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34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7585686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7585686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46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=4,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4057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4057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6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=2,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=5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087346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087346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44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=11,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869178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869178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=13,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=8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65330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765330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37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=17,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=5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252182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252182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66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=17,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04949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66804949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72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=333,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=297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64266768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64266768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31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3866533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3866533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5233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=997,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=21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0513675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0513675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8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=9,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736922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37369221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13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=−2,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=5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3574227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3574227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66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with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=−3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18295044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18295044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54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=100,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449452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449452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88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=1000,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=7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7649985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7649985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3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=1000,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=351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65215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652152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The terms </a:t>
                </a:r>
                <a:r>
                  <a:rPr lang="en-GB" sz="2400" dirty="0">
                    <a:latin typeface="Comic Sans MS" pitchFamily="66" charset="0"/>
                  </a:rPr>
                  <a:t>of a sequence are given </a:t>
                </a:r>
                <a:r>
                  <a:rPr lang="en-GB" sz="2400" dirty="0" smtClean="0">
                    <a:latin typeface="Comic Sans MS" pitchFamily="66" charset="0"/>
                  </a:rPr>
                  <a:t>by the inductive formula: </a:t>
                </a:r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>
                    <a:latin typeface="Comic Sans MS" pitchFamily="66" charset="0"/>
                  </a:rPr>
                  <a:t> </a:t>
                </a:r>
              </a:p>
              <a:p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=537,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=11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20919"/>
                <a:ext cx="8856984" cy="1591141"/>
              </a:xfrm>
              <a:prstGeom prst="rect">
                <a:avLst/>
              </a:prstGeom>
              <a:blipFill rotWithShape="1">
                <a:blip r:embed="rId2"/>
                <a:stretch>
                  <a:fillRect l="-1032" t="-3065" r="-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latin typeface="Comic Sans MS" pitchFamily="66" charset="0"/>
                  </a:rPr>
                  <a:t>Find the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. 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Experiment with your own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4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 smtClean="0">
                  <a:latin typeface="Comic Sans MS" pitchFamily="66" charset="0"/>
                </a:endParaRP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Make a conjecture about the behaviour of this sequence.</a:t>
                </a:r>
              </a:p>
              <a:p>
                <a:endParaRPr lang="en-GB" sz="2400" dirty="0">
                  <a:latin typeface="Comic Sans MS" pitchFamily="66" charset="0"/>
                </a:endParaRPr>
              </a:p>
              <a:p>
                <a:r>
                  <a:rPr lang="en-GB" sz="2400" dirty="0" smtClean="0">
                    <a:latin typeface="Comic Sans MS" pitchFamily="66" charset="0"/>
                  </a:rPr>
                  <a:t>Can you prove your conjecture?</a:t>
                </a:r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996952"/>
                <a:ext cx="6912768" cy="3281860"/>
              </a:xfrm>
              <a:prstGeom prst="rect">
                <a:avLst/>
              </a:prstGeom>
              <a:blipFill rotWithShape="1">
                <a:blip r:embed="rId3"/>
                <a:stretch>
                  <a:fillRect l="-1411" r="-970" b="-35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4150926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4150926"/>
                  </p:ext>
                </p:extLst>
              </p:nvPr>
            </p:nvGraphicFramePr>
            <p:xfrm>
              <a:off x="6884482" y="1556792"/>
              <a:ext cx="2007998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003999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r="-100000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100000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22951" r="-100000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222951" r="-100000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322951" r="-100000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430000" r="-100000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521311" r="-1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621311" r="-100000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721311" r="-100000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821311" r="-10000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t="-921311" r="-100000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038333" r="-100000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t="-1119672" r="-100000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219672" r="-100000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0" y="6488668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SIC_23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2560382"/>
                  </p:ext>
                </p:extLst>
              </p:nvPr>
            </p:nvGraphicFramePr>
            <p:xfrm>
              <a:off x="6516216" y="836712"/>
              <a:ext cx="2376264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2560382"/>
                  </p:ext>
                </p:extLst>
              </p:nvPr>
            </p:nvGraphicFramePr>
            <p:xfrm>
              <a:off x="6516216" y="836712"/>
              <a:ext cx="2376264" cy="49072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r="-136364" b="-97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3778" b="-974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22951" r="-136364" b="-10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73778" t="-122951" b="-109836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22951" r="-136364" b="-9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22951" b="-99836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322951" r="-136364" b="-8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430000" r="-136364" b="-8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521311" r="-136364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621311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721311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821311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921311" r="-136364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038333" r="-136364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119672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219672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3" name="Rectangle 12"/>
          <p:cNvSpPr/>
          <p:nvPr/>
        </p:nvSpPr>
        <p:spPr>
          <a:xfrm>
            <a:off x="8028384" y="1412776"/>
            <a:ext cx="43204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100392" y="1772816"/>
            <a:ext cx="43204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23528" y="2627370"/>
                <a:ext cx="3888432" cy="8016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/>
                          </a:rPr>
                          <m:t>1+</m:t>
                        </m:r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627370"/>
                <a:ext cx="3888432" cy="8016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76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15547088"/>
                  </p:ext>
                </p:extLst>
              </p:nvPr>
            </p:nvGraphicFramePr>
            <p:xfrm>
              <a:off x="6516216" y="836712"/>
              <a:ext cx="2376264" cy="514870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15547088"/>
                  </p:ext>
                </p:extLst>
              </p:nvPr>
            </p:nvGraphicFramePr>
            <p:xfrm>
              <a:off x="6516216" y="836712"/>
              <a:ext cx="2376264" cy="5148707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r="-136364" b="-10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3778" b="-1026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22951" r="-136364" b="-11622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73778" t="-122951" b="-11622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22951" r="-136364" b="-10622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22951" b="-1062295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97000" r="-136364" b="-54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197000" b="-548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486885" r="-136364" b="-7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586885" r="-136364" b="-6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686885" r="-136364" b="-5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786885" r="-136364" b="-4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886885" r="-136364" b="-3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003333" r="-136364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085246" r="-13636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185246" r="-13636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285246" r="-136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3528" y="2627370"/>
                <a:ext cx="3888432" cy="22308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/>
                          </a:rPr>
                          <m:t>1+</m:t>
                        </m:r>
                        <m:d>
                          <m:dPr>
                            <m:ctrlPr>
                              <a:rPr lang="en-GB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</a:t>
                </a:r>
              </a:p>
              <a:p>
                <a:endParaRPr lang="en-GB" sz="3200" dirty="0" smtClean="0"/>
              </a:p>
              <a:p>
                <a:r>
                  <a:rPr lang="en-GB" sz="3200" dirty="0"/>
                  <a:t> </a:t>
                </a:r>
                <a:r>
                  <a:rPr lang="en-GB" sz="3200" dirty="0" smtClean="0"/>
                  <a:t>    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  <m:r>
                          <a:rPr lang="en-GB" sz="3200" i="1">
                            <a:latin typeface="Cambria Math"/>
                          </a:rPr>
                          <m:t>+</m:t>
                        </m:r>
                        <m:r>
                          <a:rPr lang="en-GB" sz="3200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sz="3200" i="1">
                            <a:latin typeface="Cambria Math"/>
                          </a:rPr>
                          <m:t>𝑎𝑏</m:t>
                        </m:r>
                      </m:den>
                    </m:f>
                  </m:oMath>
                </a14:m>
                <a:endParaRPr lang="en-GB" sz="32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627370"/>
                <a:ext cx="3888432" cy="2230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182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3527" y="2627370"/>
                <a:ext cx="4224841" cy="49220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GB" sz="3200" dirty="0"/>
                  <a:t> </a:t>
                </a:r>
                <a:endParaRPr lang="en-GB" sz="3200" dirty="0" smtClean="0"/>
              </a:p>
              <a:p>
                <a:endParaRPr lang="en-GB" sz="2000" b="0" dirty="0" smtClean="0"/>
              </a:p>
              <a:p>
                <a:r>
                  <a:rPr lang="en-GB" sz="3200" b="0" dirty="0" smtClean="0"/>
                  <a:t>    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𝑎𝑏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GB" sz="3200" dirty="0" smtClean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 </a:t>
                </a:r>
                <a:endParaRPr lang="en-GB" sz="2000" dirty="0" smtClean="0">
                  <a:latin typeface="Comic Sans MS" pitchFamily="66" charset="0"/>
                </a:endParaRPr>
              </a:p>
              <a:p>
                <a:r>
                  <a:rPr lang="en-GB" sz="3200" dirty="0">
                    <a:latin typeface="Comic Sans MS" pitchFamily="66" charset="0"/>
                  </a:rPr>
                  <a:t> </a:t>
                </a:r>
                <a:r>
                  <a:rPr lang="en-GB" sz="3200" dirty="0" smtClean="0">
                    <a:latin typeface="Comic Sans MS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3200" i="1">
                                <a:latin typeface="Cambria Math"/>
                              </a:rPr>
                              <m:t>1+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3200" i="1">
                                <a:latin typeface="Cambria Math"/>
                              </a:rPr>
                              <m:t>1+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r>
                          <a:rPr lang="en-GB" sz="3200" i="1">
                            <a:latin typeface="Cambria Math"/>
                          </a:rPr>
                          <m:t>𝑏</m:t>
                        </m:r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sz="3200" i="1">
                                <a:latin typeface="Cambria Math"/>
                              </a:rPr>
                              <m:t>1+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3200" i="1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GB" sz="3200" dirty="0">
                  <a:latin typeface="Comic Sans MS" pitchFamily="66" charset="0"/>
                </a:endParaRPr>
              </a:p>
              <a:p>
                <a:endParaRPr lang="en-GB" sz="3200" dirty="0" smtClean="0">
                  <a:latin typeface="Comic Sans MS" pitchFamily="66" charset="0"/>
                </a:endParaRPr>
              </a:p>
              <a:p>
                <a:endParaRPr lang="en-GB" sz="32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2627370"/>
                <a:ext cx="4224841" cy="492205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059832" y="5517232"/>
            <a:ext cx="148853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8592837"/>
                  </p:ext>
                </p:extLst>
              </p:nvPr>
            </p:nvGraphicFramePr>
            <p:xfrm>
              <a:off x="6516216" y="836712"/>
              <a:ext cx="2376264" cy="539013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28592837"/>
                  </p:ext>
                </p:extLst>
              </p:nvPr>
            </p:nvGraphicFramePr>
            <p:xfrm>
              <a:off x="6516216" y="836712"/>
              <a:ext cx="2376264" cy="539013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r="-136364" b="-108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73778" b="-108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22951" r="-136364" b="-12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73778" t="-122951" b="-122786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22951" r="-136364" b="-11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22951" b="-1127869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97000" r="-136364" b="-58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197000" b="-588000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97000" r="-136364" b="-48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97000" b="-488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650820" r="-136364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750820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850820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950820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050820" r="-136364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170000" r="-136364" b="-2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249180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349180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4240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3527" y="2627370"/>
                <a:ext cx="4224841" cy="44906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6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GB" sz="3200" dirty="0" smtClean="0"/>
                  <a:t> </a:t>
                </a:r>
              </a:p>
              <a:p>
                <a:endParaRPr lang="en-GB" sz="2000" b="0" dirty="0" smtClean="0"/>
              </a:p>
              <a:p>
                <a:r>
                  <a:rPr lang="en-GB" sz="3200" b="0" dirty="0" smtClean="0"/>
                  <a:t>    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sz="3200" b="0" i="1" smtClean="0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GB" sz="3200" dirty="0" smtClean="0">
                  <a:latin typeface="Comic Sans MS" pitchFamily="66" charset="0"/>
                </a:endParaRPr>
              </a:p>
              <a:p>
                <a:r>
                  <a:rPr lang="en-GB" sz="2000" dirty="0">
                    <a:latin typeface="Comic Sans MS" pitchFamily="66" charset="0"/>
                  </a:rPr>
                  <a:t> </a:t>
                </a:r>
                <a:endParaRPr lang="en-GB" sz="2000" dirty="0" smtClean="0">
                  <a:latin typeface="Comic Sans MS" pitchFamily="66" charset="0"/>
                </a:endParaRPr>
              </a:p>
              <a:p>
                <a:r>
                  <a:rPr lang="en-GB" sz="3200" dirty="0">
                    <a:latin typeface="Comic Sans MS" pitchFamily="66" charset="0"/>
                  </a:rPr>
                  <a:t> </a:t>
                </a:r>
                <a:r>
                  <a:rPr lang="en-GB" sz="3200" dirty="0" smtClean="0">
                    <a:latin typeface="Comic Sans MS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</m:oMath>
                </a14:m>
                <a:endParaRPr lang="en-GB" sz="3200" dirty="0">
                  <a:latin typeface="Comic Sans MS" pitchFamily="66" charset="0"/>
                </a:endParaRPr>
              </a:p>
              <a:p>
                <a:endParaRPr lang="en-GB" sz="3200" dirty="0" smtClean="0">
                  <a:latin typeface="Comic Sans MS" pitchFamily="66" charset="0"/>
                </a:endParaRPr>
              </a:p>
              <a:p>
                <a:endParaRPr lang="en-GB" sz="32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2627370"/>
                <a:ext cx="4224841" cy="449065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484446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484446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r="-136364" b="-11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73778" b="-1132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22951" r="-136364" b="-12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73778" t="-122951" b="-129180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22951" r="-136364" b="-11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22951" b="-1191803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97000" r="-136364" b="-627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197000" b="-627000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94059" r="-136364" b="-520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94059" b="-520792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402020" r="-136364" b="-431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402020" b="-43131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814754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914754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014754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133333" r="-136364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213115" r="-136364" b="-2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313115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413115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6996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23527" y="2627370"/>
                <a:ext cx="4224841" cy="1798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7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d>
                          <m:d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3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3200" i="1">
                                    <a:latin typeface="Cambria Math"/>
                                  </a:rPr>
                                  <m:t>1+</m:t>
                                </m:r>
                                <m:r>
                                  <a:rPr lang="en-GB" sz="3200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GB" sz="3200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GB" sz="3200" dirty="0" smtClean="0"/>
                  <a:t> </a:t>
                </a:r>
              </a:p>
              <a:p>
                <a:endParaRPr lang="en-GB" sz="2000" b="0" dirty="0" smtClean="0"/>
              </a:p>
              <a:p>
                <a:r>
                  <a:rPr lang="en-GB" sz="3200" dirty="0" smtClean="0">
                    <a:latin typeface="Comic Sans MS" pitchFamily="66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3200" dirty="0" smtClean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7" y="2627370"/>
                <a:ext cx="4224841" cy="1798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7927863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7927863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r="-136364" b="-11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73778" b="-1132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22951" r="-136364" b="-12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73778" t="-122951" b="-129180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22951" r="-136364" b="-11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22951" b="-1191803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97000" r="-136364" b="-627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197000" b="-627000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294059" r="-136364" b="-520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294059" b="-520792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402020" r="-136364" b="-431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402020" b="-43131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814754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4"/>
                          <a:stretch>
                            <a:fillRect l="-73778" t="-814754" b="-6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914754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014754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4"/>
                          <a:stretch>
                            <a:fillRect l="-606" t="-1133333" r="-136364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213115" r="-136364" b="-2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4"/>
                          <a:stretch>
                            <a:fillRect l="-606" t="-1313115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l="-606" t="-1413115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6463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3961264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3961264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r="-136364" b="-11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3778" b="-1132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22951" r="-136364" b="-12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73778" t="-122951" b="-129180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22951" r="-136364" b="-11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22951" b="-1191803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97000" r="-136364" b="-627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197000" b="-627000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94059" r="-136364" b="-520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94059" b="-520792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402020" r="-136364" b="-431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402020" b="-43131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814754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814754" b="-6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914754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914754" b="-5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014754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133333" r="-136364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213115" r="-136364" b="-2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313115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413115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Rectangle 1"/>
          <p:cNvSpPr/>
          <p:nvPr/>
        </p:nvSpPr>
        <p:spPr>
          <a:xfrm>
            <a:off x="467544" y="2780928"/>
            <a:ext cx="554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The sequence loops and so we can go straight to the 11</a:t>
            </a:r>
            <a:r>
              <a:rPr lang="en-GB" sz="2400" baseline="30000" dirty="0" smtClean="0">
                <a:latin typeface="Comic Sans MS" pitchFamily="66" charset="0"/>
              </a:rPr>
              <a:t>th</a:t>
            </a:r>
            <a:r>
              <a:rPr lang="en-GB" sz="2400" dirty="0" smtClean="0">
                <a:latin typeface="Comic Sans MS" pitchFamily="66" charset="0"/>
              </a:rPr>
              <a:t> and 12</a:t>
            </a:r>
            <a:r>
              <a:rPr lang="en-GB" sz="2400" baseline="30000" dirty="0" smtClean="0">
                <a:latin typeface="Comic Sans MS" pitchFamily="66" charset="0"/>
              </a:rPr>
              <a:t>th</a:t>
            </a:r>
            <a:r>
              <a:rPr lang="en-GB" sz="2400" dirty="0" smtClean="0">
                <a:latin typeface="Comic Sans MS" pitchFamily="66" charset="0"/>
              </a:rPr>
              <a:t> terms.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7033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GB" sz="32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GB" sz="3200" i="1">
                                <a:latin typeface="Cambria Math"/>
                              </a:rPr>
                              <m:t>−2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2400" dirty="0" smtClean="0">
                    <a:latin typeface="Comic Sans MS" pitchFamily="66" charset="0"/>
                  </a:rPr>
                  <a:t> 	Let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𝑎</m:t>
                    </m:r>
                    <m:r>
                      <a:rPr lang="en-GB" sz="32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GB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GB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sz="3200" b="0" i="1" smtClean="0">
                        <a:latin typeface="Cambria Math"/>
                      </a:rPr>
                      <m:t>=</m:t>
                    </m:r>
                    <m:r>
                      <a:rPr lang="en-GB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GB" sz="2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80379"/>
                <a:ext cx="6480720" cy="8524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80523" y="260648"/>
            <a:ext cx="3935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 Fractional Sequence</a:t>
            </a:r>
            <a:endParaRPr lang="en-GB" sz="28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1246516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1" i="1" smtClean="0">
                                    <a:latin typeface="Cambria Math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24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GB" sz="2400" b="1" i="1" smtClean="0">
                                        <a:latin typeface="Cambria Math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2400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GB" sz="1800" i="1">
                                        <a:latin typeface="Cambria Math"/>
                                      </a:rPr>
                                      <m:t>𝑎𝑏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1+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91246516"/>
                  </p:ext>
                </p:extLst>
              </p:nvPr>
            </p:nvGraphicFramePr>
            <p:xfrm>
              <a:off x="6516216" y="836712"/>
              <a:ext cx="2376264" cy="56261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3999"/>
                    <a:gridCol w="1372265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r="-136364" b="-11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3778" b="-1132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22951" r="-136364" b="-12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73778" t="-122951" b="-129180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22951" r="-136364" b="-11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22951" b="-1191803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97000" r="-136364" b="-627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197000" b="-627000"/>
                          </a:stretch>
                        </a:blipFill>
                      </a:tcPr>
                    </a:tc>
                  </a:tr>
                  <a:tr h="61226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294059" r="-136364" b="-520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294059" b="-520792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402020" r="-136364" b="-4313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402020" b="-43131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814754" r="-136364" b="-6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814754" b="-6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914754" r="-136364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1">
                          <a:blip r:embed="rId3"/>
                          <a:stretch>
                            <a:fillRect l="-73778" t="-914754" b="-500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014754" r="-13636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1">
                          <a:blip r:embed="rId3"/>
                          <a:stretch>
                            <a:fillRect l="-606" t="-1133333" r="-136364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213115" r="-136364" b="-2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606" t="-1313115" r="-136364" b="-1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 rotWithShape="1">
                          <a:blip r:embed="rId3"/>
                          <a:stretch>
                            <a:fillRect l="-73778" t="-1313115" b="-101639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6" t="-1413115" r="-136364" b="-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73778" t="-1413115" b="-163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Rectangle 1"/>
          <p:cNvSpPr/>
          <p:nvPr/>
        </p:nvSpPr>
        <p:spPr>
          <a:xfrm>
            <a:off x="467544" y="2780928"/>
            <a:ext cx="554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The sequence loops and so we can go straight to the 11</a:t>
            </a:r>
            <a:r>
              <a:rPr lang="en-GB" sz="2400" baseline="30000" dirty="0" smtClean="0">
                <a:latin typeface="Comic Sans MS" pitchFamily="66" charset="0"/>
              </a:rPr>
              <a:t>th</a:t>
            </a:r>
            <a:r>
              <a:rPr lang="en-GB" sz="2400" dirty="0" smtClean="0">
                <a:latin typeface="Comic Sans MS" pitchFamily="66" charset="0"/>
              </a:rPr>
              <a:t> and 12</a:t>
            </a:r>
            <a:r>
              <a:rPr lang="en-GB" sz="2400" baseline="30000" dirty="0" smtClean="0">
                <a:latin typeface="Comic Sans MS" pitchFamily="66" charset="0"/>
              </a:rPr>
              <a:t>th</a:t>
            </a:r>
            <a:r>
              <a:rPr lang="en-GB" sz="2400" dirty="0" smtClean="0">
                <a:latin typeface="Comic Sans MS" pitchFamily="66" charset="0"/>
              </a:rPr>
              <a:t> terms.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423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2019</Words>
  <Application>Microsoft Office PowerPoint</Application>
  <PresentationFormat>On-screen Show (4:3)</PresentationFormat>
  <Paragraphs>612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A Fractional Sequence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Loopy Sequences</dc:title>
  <dc:creator>John Burke</dc:creator>
  <cp:lastModifiedBy>John</cp:lastModifiedBy>
  <cp:revision>23</cp:revision>
  <cp:lastPrinted>2015-03-20T15:35:03Z</cp:lastPrinted>
  <dcterms:created xsi:type="dcterms:W3CDTF">2014-12-05T14:43:40Z</dcterms:created>
  <dcterms:modified xsi:type="dcterms:W3CDTF">2015-03-20T15:35:29Z</dcterms:modified>
</cp:coreProperties>
</file>